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339" r:id="rId2"/>
    <p:sldId id="342" r:id="rId3"/>
    <p:sldId id="368" r:id="rId4"/>
    <p:sldId id="355" r:id="rId5"/>
    <p:sldId id="345" r:id="rId6"/>
    <p:sldId id="346" r:id="rId7"/>
    <p:sldId id="350" r:id="rId8"/>
    <p:sldId id="373" r:id="rId9"/>
    <p:sldId id="352" r:id="rId10"/>
    <p:sldId id="353" r:id="rId11"/>
    <p:sldId id="354" r:id="rId12"/>
    <p:sldId id="344" r:id="rId13"/>
    <p:sldId id="369" r:id="rId14"/>
    <p:sldId id="347" r:id="rId15"/>
    <p:sldId id="348" r:id="rId16"/>
    <p:sldId id="349" r:id="rId17"/>
    <p:sldId id="356" r:id="rId18"/>
    <p:sldId id="358" r:id="rId19"/>
    <p:sldId id="362" r:id="rId20"/>
    <p:sldId id="363" r:id="rId21"/>
    <p:sldId id="361" r:id="rId22"/>
    <p:sldId id="364" r:id="rId23"/>
    <p:sldId id="371" r:id="rId24"/>
    <p:sldId id="374" r:id="rId25"/>
    <p:sldId id="375" r:id="rId26"/>
    <p:sldId id="376" r:id="rId27"/>
    <p:sldId id="377" r:id="rId28"/>
    <p:sldId id="366" r:id="rId29"/>
    <p:sldId id="372" r:id="rId30"/>
    <p:sldId id="370" r:id="rId31"/>
    <p:sldId id="367" r:id="rId32"/>
  </p:sldIdLst>
  <p:sldSz cx="12193588" cy="6858000"/>
  <p:notesSz cx="6858000" cy="9144000"/>
  <p:defaultTextStyle>
    <a:defPPr>
      <a:defRPr lang="en-US"/>
    </a:defPPr>
    <a:lvl1pPr marL="0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86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371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6057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743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429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2114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800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486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 autoAdjust="0"/>
  </p:normalViewPr>
  <p:slideViewPr>
    <p:cSldViewPr snapToGrid="0" snapToObjects="1">
      <p:cViewPr varScale="1">
        <p:scale>
          <a:sx n="108" d="100"/>
          <a:sy n="108" d="100"/>
        </p:scale>
        <p:origin x="264" y="184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ED159-1BFC-8942-B2D9-BC8E359F35CB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FE7F-D794-8341-9572-E71E457CB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3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86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371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6057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743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429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2114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800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486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6FE7F-D794-8341-9572-E71E457CB0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6FE7F-D794-8341-9572-E71E457CB0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2130429"/>
            <a:ext cx="103645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38" y="3886200"/>
            <a:ext cx="853551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FF8A-99C2-834A-B795-CB6068380795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4281-3017-4649-9CA2-CEB861AA2257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351" y="206375"/>
            <a:ext cx="2743557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80" y="206375"/>
            <a:ext cx="8027446" cy="438785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A77-14A4-514E-8240-2C9F5D4F991C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2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281B1-923E-9342-AEB6-EEB72396E670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09" y="4406902"/>
            <a:ext cx="10364550" cy="1362074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209" y="2906713"/>
            <a:ext cx="1036455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9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8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3pPr>
            <a:lvl4pPr marL="182878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5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D6C1-EF8B-F742-BA09-C8F0E18AF50B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9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80" y="1200150"/>
            <a:ext cx="5385501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408" y="1200150"/>
            <a:ext cx="5385501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A8AED-6624-044C-994D-DBBF2C0FB3D0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0" y="274639"/>
            <a:ext cx="1097422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80" y="1535113"/>
            <a:ext cx="5387619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80" y="2174875"/>
            <a:ext cx="5387619" cy="3951288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80" y="1535113"/>
            <a:ext cx="538973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80" y="2174875"/>
            <a:ext cx="5389735" cy="3951288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B234-5BA4-E444-BD90-D14F050179E9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4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1FCA-3CF4-1549-8B92-800ADF926F16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019B1-5BAF-564D-A250-2F104D3A4CBC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29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6" y="273049"/>
            <a:ext cx="4011606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355" y="273053"/>
            <a:ext cx="6816554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86" y="1435104"/>
            <a:ext cx="4011606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4F4F-681A-7F4F-9895-D888CCBC22A1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028" y="4800600"/>
            <a:ext cx="7316153" cy="566738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028" y="612775"/>
            <a:ext cx="7316153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4" indent="0">
              <a:buNone/>
              <a:defRPr sz="3733"/>
            </a:lvl2pPr>
            <a:lvl3pPr marL="1219188" indent="0">
              <a:buNone/>
              <a:defRPr sz="3200"/>
            </a:lvl3pPr>
            <a:lvl4pPr marL="1828782" indent="0">
              <a:buNone/>
              <a:defRPr sz="2666"/>
            </a:lvl4pPr>
            <a:lvl5pPr marL="2438376" indent="0">
              <a:buNone/>
              <a:defRPr sz="2666"/>
            </a:lvl5pPr>
            <a:lvl6pPr marL="3047970" indent="0">
              <a:buNone/>
              <a:defRPr sz="2666"/>
            </a:lvl6pPr>
            <a:lvl7pPr marL="3657564" indent="0">
              <a:buNone/>
              <a:defRPr sz="2666"/>
            </a:lvl7pPr>
            <a:lvl8pPr marL="4267157" indent="0">
              <a:buNone/>
              <a:defRPr sz="2666"/>
            </a:lvl8pPr>
            <a:lvl9pPr marL="4876751" indent="0">
              <a:buNone/>
              <a:defRPr sz="2666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028" y="5367341"/>
            <a:ext cx="7316153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DFD0-0FFA-A24F-B291-B3E91842B5A3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80" y="274639"/>
            <a:ext cx="109742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80" y="1600201"/>
            <a:ext cx="109742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80" y="6356354"/>
            <a:ext cx="2845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A81EB-7875-7E49-AFA2-6C40D4BDB8F3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144" y="6356354"/>
            <a:ext cx="3861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8738" y="6356354"/>
            <a:ext cx="2845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5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0959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60959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90" indent="-380996" algn="l" defTabSz="60959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4" indent="-304796" algn="l" defTabSz="60959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8" indent="-304796" algn="l" defTabSz="609594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3172" indent="-304796" algn="l" defTabSz="609594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r/hcp4715/hddm" TargetMode="External"/><Relationship Id="rId5" Type="http://schemas.openxmlformats.org/officeDocument/2006/relationships/hyperlink" Target="https://github.com/hcp4715/dockerHDDM" TargetMode="External"/><Relationship Id="rId4" Type="http://schemas.openxmlformats.org/officeDocument/2006/relationships/hyperlink" Target="https://psyarxiv.com/6uzg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ruyuanzhang.github.io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.arizona.edu/~bob/web_NSCS344/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brendenlake.github.io/CCM-site/" TargetMode="External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ruyuanzhang.github.io/" TargetMode="External"/><Relationship Id="rId4" Type="http://schemas.openxmlformats.org/officeDocument/2006/relationships/hyperlink" Target="https://github.com/ruyuanzhang/20221210_CITUWORKSHO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hx_glr_plot_fmri_activation_00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25" b="83688" l="4938" r="95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7" t="19249" r="4051" b="16589"/>
          <a:stretch/>
        </p:blipFill>
        <p:spPr>
          <a:xfrm>
            <a:off x="2916982" y="16633"/>
            <a:ext cx="6475369" cy="4538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" y="292141"/>
            <a:ext cx="12192000" cy="3164782"/>
          </a:xfrm>
          <a:solidFill>
            <a:schemeClr val="tx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Computational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Modeling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of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Human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Perceptual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Decision-Making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" y="3792072"/>
            <a:ext cx="12192000" cy="3049296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endParaRPr lang="en-US" altLang="ja-JP" sz="2666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Ru-Yuan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Zhang(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张洳源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Institute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Psychology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Behavioral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Sciences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Shanghai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Mental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Health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Center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2022/12/10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B0BF0-4926-CB42-817F-2BB23C51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24" y="5662452"/>
            <a:ext cx="4227668" cy="13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37EABAB-9442-1119-532A-AB6E36B1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</a:p>
          <a:p>
            <a:pPr marL="0" indent="0" algn="ctr">
              <a:buNone/>
            </a:pPr>
            <a:r>
              <a:rPr kumimoji="1" lang="en-US" altLang="zh-CN" sz="3000" dirty="0"/>
              <a:t>(pdm1.ipynb)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835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49C1F7-BF50-94E5-4C93-DF90BD1E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407"/>
            <a:ext cx="4236348" cy="4012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793AA0-1F7D-EAD2-ED0A-6E84E5AABE1C}"/>
              </a:ext>
            </a:extLst>
          </p:cNvPr>
          <p:cNvSpPr txBox="1"/>
          <p:nvPr/>
        </p:nvSpPr>
        <p:spPr>
          <a:xfrm>
            <a:off x="405939" y="1517879"/>
            <a:ext cx="325265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8142010-98A3-5676-796B-193E4AFAA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68" y="2261083"/>
            <a:ext cx="3308600" cy="32917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A3E2E87-5FB6-C212-C9B2-5AAF1F80D386}"/>
              </a:ext>
            </a:extLst>
          </p:cNvPr>
          <p:cNvSpPr txBox="1"/>
          <p:nvPr/>
        </p:nvSpPr>
        <p:spPr>
          <a:xfrm>
            <a:off x="4076602" y="1544004"/>
            <a:ext cx="34616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B5B26F-34C2-D015-583A-A476FC0CB4CD}"/>
              </a:ext>
            </a:extLst>
          </p:cNvPr>
          <p:cNvSpPr txBox="1"/>
          <p:nvPr/>
        </p:nvSpPr>
        <p:spPr>
          <a:xfrm>
            <a:off x="7433132" y="1730245"/>
            <a:ext cx="607101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4D89A4-87E3-720D-9B38-9A75414C46CE}"/>
              </a:ext>
            </a:extLst>
          </p:cNvPr>
          <p:cNvSpPr txBox="1"/>
          <p:nvPr/>
        </p:nvSpPr>
        <p:spPr>
          <a:xfrm>
            <a:off x="7433132" y="3227271"/>
            <a:ext cx="475966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subject makes a decision by counting dots moving to left/right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real experiments, we test many coherence levels and many stimulus durations in many trials</a:t>
            </a:r>
          </a:p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0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perceptual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choice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/>
              <a:t>and</a:t>
            </a:r>
            <a:r>
              <a:rPr kumimoji="1" lang="zh-CN" altLang="en-US" sz="3000" dirty="0"/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reaction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time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4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making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9633C-5FC9-3323-D06C-8DB22A5E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45" y="2757836"/>
            <a:ext cx="2502195" cy="22802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C1452D-8987-EEA2-15FB-8204A92673FC}"/>
              </a:ext>
            </a:extLst>
          </p:cNvPr>
          <p:cNvSpPr txBox="1"/>
          <p:nvPr/>
        </p:nvSpPr>
        <p:spPr>
          <a:xfrm>
            <a:off x="141538" y="2454659"/>
            <a:ext cx="35564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(RDM)</a:t>
            </a:r>
            <a:endParaRPr kumimoji="1" lang="zh-CN" altLang="en-US" dirty="0"/>
          </a:p>
        </p:txBody>
      </p:sp>
      <p:pic>
        <p:nvPicPr>
          <p:cNvPr id="11" name="coh10Right_new.mp4">
            <a:hlinkClick r:id="" action="ppaction://media"/>
            <a:extLst>
              <a:ext uri="{FF2B5EF4-FFF2-40B4-BE49-F238E27FC236}">
                <a16:creationId xmlns:a16="http://schemas.microsoft.com/office/drawing/2014/main" id="{86052372-3C34-A27D-EAE6-DC019ADB6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56377" y="3022600"/>
            <a:ext cx="1892300" cy="1892300"/>
          </a:xfrm>
          <a:prstGeom prst="rect">
            <a:avLst/>
          </a:prstGeom>
        </p:spPr>
      </p:pic>
      <p:pic>
        <p:nvPicPr>
          <p:cNvPr id="12" name="coh50Left_new.mp4">
            <a:hlinkClick r:id="" action="ppaction://media"/>
            <a:extLst>
              <a:ext uri="{FF2B5EF4-FFF2-40B4-BE49-F238E27FC236}">
                <a16:creationId xmlns:a16="http://schemas.microsoft.com/office/drawing/2014/main" id="{E6B4F5F0-C269-BC38-B7E6-6B7671F910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9399" y="3022600"/>
            <a:ext cx="1892300" cy="1892300"/>
          </a:xfrm>
          <a:prstGeom prst="rect">
            <a:avLst/>
          </a:prstGeom>
        </p:spPr>
      </p:pic>
      <p:pic>
        <p:nvPicPr>
          <p:cNvPr id="13" name="coh100Left_new.mp4">
            <a:hlinkClick r:id="" action="ppaction://media"/>
            <a:extLst>
              <a:ext uri="{FF2B5EF4-FFF2-40B4-BE49-F238E27FC236}">
                <a16:creationId xmlns:a16="http://schemas.microsoft.com/office/drawing/2014/main" id="{6FCB71BB-5EA2-C1D9-CD71-F0613FA204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83318" y="3022600"/>
            <a:ext cx="1892300" cy="18923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2F8B96-630E-BCE2-E886-81623E056192}"/>
              </a:ext>
            </a:extLst>
          </p:cNvPr>
          <p:cNvSpPr txBox="1"/>
          <p:nvPr/>
        </p:nvSpPr>
        <p:spPr>
          <a:xfrm>
            <a:off x="3812302" y="2540974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B7A469B-5D66-8847-0449-C0D0F0F380AB}"/>
              </a:ext>
            </a:extLst>
          </p:cNvPr>
          <p:cNvSpPr/>
          <p:nvPr/>
        </p:nvSpPr>
        <p:spPr>
          <a:xfrm>
            <a:off x="44704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27056-A822-19EC-10F2-B675830C9CC8}"/>
              </a:ext>
            </a:extLst>
          </p:cNvPr>
          <p:cNvSpPr txBox="1"/>
          <p:nvPr/>
        </p:nvSpPr>
        <p:spPr>
          <a:xfrm>
            <a:off x="4264715" y="52478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A9BD8-969E-19AB-C3CD-72D4C3ED0476}"/>
              </a:ext>
            </a:extLst>
          </p:cNvPr>
          <p:cNvSpPr txBox="1"/>
          <p:nvPr/>
        </p:nvSpPr>
        <p:spPr>
          <a:xfrm>
            <a:off x="6657102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50%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E7D2E-3B43-D7CE-3482-B84283386FE3}"/>
              </a:ext>
            </a:extLst>
          </p:cNvPr>
          <p:cNvSpPr txBox="1"/>
          <p:nvPr/>
        </p:nvSpPr>
        <p:spPr>
          <a:xfrm>
            <a:off x="9596027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10%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B3B6C1-D9C4-3432-774F-556C51A218F9}"/>
              </a:ext>
            </a:extLst>
          </p:cNvPr>
          <p:cNvSpPr txBox="1"/>
          <p:nvPr/>
        </p:nvSpPr>
        <p:spPr>
          <a:xfrm>
            <a:off x="3746592" y="2069920"/>
            <a:ext cx="85041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Coherence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</a:t>
            </a:r>
            <a:endParaRPr kumimoji="1" lang="zh-CN" altLang="en-US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8C10743C-893D-E7B7-0673-3D598C96D718}"/>
              </a:ext>
            </a:extLst>
          </p:cNvPr>
          <p:cNvSpPr/>
          <p:nvPr/>
        </p:nvSpPr>
        <p:spPr>
          <a:xfrm>
            <a:off x="7289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A21CFE-1484-3EEB-BCBB-A98AE340CFD5}"/>
              </a:ext>
            </a:extLst>
          </p:cNvPr>
          <p:cNvSpPr txBox="1"/>
          <p:nvPr/>
        </p:nvSpPr>
        <p:spPr>
          <a:xfrm>
            <a:off x="7103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8BDF8D8-E2C2-8033-6F02-7FE445712E05}"/>
              </a:ext>
            </a:extLst>
          </p:cNvPr>
          <p:cNvSpPr/>
          <p:nvPr/>
        </p:nvSpPr>
        <p:spPr>
          <a:xfrm rot="10800000">
            <a:off x="10210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A8EA8E-D23E-2FEE-0A22-A25B9DB5364A}"/>
              </a:ext>
            </a:extLst>
          </p:cNvPr>
          <p:cNvSpPr txBox="1"/>
          <p:nvPr/>
        </p:nvSpPr>
        <p:spPr>
          <a:xfrm>
            <a:off x="10024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Left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2AC1AE6-05F0-9C60-4413-0CDBDEB80352}"/>
              </a:ext>
            </a:extLst>
          </p:cNvPr>
          <p:cNvCxnSpPr/>
          <p:nvPr/>
        </p:nvCxnSpPr>
        <p:spPr>
          <a:xfrm>
            <a:off x="4083318" y="5736066"/>
            <a:ext cx="766535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377256D-C1DC-78B1-ED21-1011F554094F}"/>
              </a:ext>
            </a:extLst>
          </p:cNvPr>
          <p:cNvSpPr txBox="1"/>
          <p:nvPr/>
        </p:nvSpPr>
        <p:spPr>
          <a:xfrm>
            <a:off x="3236015" y="57431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Easy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28E212-9ADB-5E67-D35D-A9D7DE4EB44B}"/>
              </a:ext>
            </a:extLst>
          </p:cNvPr>
          <p:cNvSpPr txBox="1"/>
          <p:nvPr/>
        </p:nvSpPr>
        <p:spPr>
          <a:xfrm>
            <a:off x="10284515" y="57939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8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89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AB95CFE-6240-E497-8815-E0B1B948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363" y="1460732"/>
            <a:ext cx="10204862" cy="387406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27E10-8EFF-E51F-5266-28C00FA9D237}"/>
              </a:ext>
            </a:extLst>
          </p:cNvPr>
          <p:cNvSpPr txBox="1"/>
          <p:nvPr/>
        </p:nvSpPr>
        <p:spPr>
          <a:xfrm>
            <a:off x="7976458" y="5976239"/>
            <a:ext cx="3861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Roitman&amp;Shadlen</a:t>
            </a:r>
            <a:r>
              <a:rPr kumimoji="1" lang="en-US" altLang="zh-CN" sz="1500" dirty="0"/>
              <a:t>,</a:t>
            </a:r>
            <a:r>
              <a:rPr kumimoji="1" lang="zh-CN" altLang="en-US" sz="1500" dirty="0"/>
              <a:t> </a:t>
            </a:r>
            <a:r>
              <a:rPr kumimoji="1" lang="en-US" altLang="zh-CN" sz="1500" i="1" dirty="0"/>
              <a:t>J.</a:t>
            </a:r>
            <a:r>
              <a:rPr kumimoji="1" lang="zh-CN" altLang="en-US" sz="1500" i="1" dirty="0"/>
              <a:t> </a:t>
            </a:r>
            <a:r>
              <a:rPr kumimoji="1" lang="en-US" altLang="zh-CN" sz="1500" i="1" dirty="0" err="1"/>
              <a:t>Neurosci</a:t>
            </a:r>
            <a:r>
              <a:rPr kumimoji="1" lang="en-US" altLang="zh-CN" sz="1500" i="1" dirty="0"/>
              <a:t>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2002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0609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27E10-8EFF-E51F-5266-28C00FA9D237}"/>
              </a:ext>
            </a:extLst>
          </p:cNvPr>
          <p:cNvSpPr txBox="1"/>
          <p:nvPr/>
        </p:nvSpPr>
        <p:spPr>
          <a:xfrm>
            <a:off x="7976458" y="5976239"/>
            <a:ext cx="3861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Roitman&amp;Shadlen</a:t>
            </a:r>
            <a:r>
              <a:rPr kumimoji="1" lang="en-US" altLang="zh-CN" sz="1500" dirty="0"/>
              <a:t>,</a:t>
            </a:r>
            <a:r>
              <a:rPr kumimoji="1" lang="zh-CN" altLang="en-US" sz="1500" dirty="0"/>
              <a:t> </a:t>
            </a:r>
            <a:r>
              <a:rPr kumimoji="1" lang="en-US" altLang="zh-CN" sz="1500" i="1" dirty="0"/>
              <a:t>J.</a:t>
            </a:r>
            <a:r>
              <a:rPr kumimoji="1" lang="zh-CN" altLang="en-US" sz="1500" i="1" dirty="0"/>
              <a:t> </a:t>
            </a:r>
            <a:r>
              <a:rPr kumimoji="1" lang="en-US" altLang="zh-CN" sz="1500" i="1" dirty="0" err="1"/>
              <a:t>Neurosci</a:t>
            </a:r>
            <a:r>
              <a:rPr kumimoji="1" lang="en-US" altLang="zh-CN" sz="1500" i="1" dirty="0"/>
              <a:t>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2002</a:t>
            </a:r>
            <a:endParaRPr kumimoji="1" lang="zh-CN" altLang="en-US" sz="15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CBB097-B2C6-3601-4F86-1B1B49F7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73" y="1592995"/>
            <a:ext cx="8270841" cy="4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Drift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(DDM)</a:t>
            </a:r>
          </a:p>
          <a:p>
            <a:endParaRPr kumimoji="1" lang="en-US" altLang="zh-CN" sz="3000" dirty="0"/>
          </a:p>
          <a:p>
            <a:r>
              <a:rPr kumimoji="1" lang="en-US" altLang="zh-CN" sz="3000" dirty="0"/>
              <a:t>DDM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one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the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most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frequently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used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Evidence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accumulation</a:t>
            </a:r>
          </a:p>
          <a:p>
            <a:r>
              <a:rPr kumimoji="1" lang="en-US" altLang="zh-CN" sz="3000" dirty="0"/>
              <a:t>Drift-diffusion</a:t>
            </a:r>
          </a:p>
          <a:p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boundary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What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is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drift-diffusion?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8E5F58F-3A9E-EF3C-CB3E-730B1387A154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3588" cy="219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95" indent="-457195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90" indent="-380996" algn="l" defTabSz="60959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8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78" indent="-304796" algn="l" defTabSz="609594" rtl="0" eaLnBrk="1" latinLnBrk="0" hangingPunct="1">
              <a:spcBef>
                <a:spcPct val="20000"/>
              </a:spcBef>
              <a:buFont typeface="Arial"/>
              <a:buChar char="–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72" indent="-304796" algn="l" defTabSz="609594" rtl="0" eaLnBrk="1" latinLnBrk="0" hangingPunct="1">
              <a:spcBef>
                <a:spcPct val="20000"/>
              </a:spcBef>
              <a:buFont typeface="Arial"/>
              <a:buChar char="»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66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60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5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48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illustration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the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drift-diffusion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process</a:t>
            </a:r>
          </a:p>
          <a:p>
            <a:pPr marL="0" indent="0" algn="ctr">
              <a:buFont typeface="Arial"/>
              <a:buNone/>
            </a:pPr>
            <a:r>
              <a:rPr kumimoji="1" lang="en-US" altLang="zh-CN" sz="3000" dirty="0"/>
              <a:t>(pdm2.ipynb)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5757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5D48B32-F351-B866-CBB4-15B2E18D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7" y="1445016"/>
            <a:ext cx="3717605" cy="243289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drift-diffusion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models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F70F84-0050-173F-D059-42D18213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61" y="1331782"/>
            <a:ext cx="3948146" cy="25461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7A213C-E17E-0C5C-31A1-CE9542243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46" y="1495852"/>
            <a:ext cx="3684161" cy="23820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E4504D0-EE6B-7FC4-7767-5843ABB28BA2}"/>
              </a:ext>
            </a:extLst>
          </p:cNvPr>
          <p:cNvSpPr txBox="1"/>
          <p:nvPr/>
        </p:nvSpPr>
        <p:spPr>
          <a:xfrm>
            <a:off x="116418" y="4237837"/>
            <a:ext cx="118105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reaction time</a:t>
            </a:r>
            <a:r>
              <a:rPr lang="zh-CN" alt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distribution bears strong resemblance to the empirical reaction time data</a:t>
            </a:r>
          </a:p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1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20CEAB-0528-4CEF-6CA9-66277C55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90" y="1276284"/>
            <a:ext cx="7185857" cy="3503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582C6A-0057-F7EF-3A0B-C613EE3EE78F}"/>
              </a:ext>
            </a:extLst>
          </p:cNvPr>
          <p:cNvSpPr txBox="1"/>
          <p:nvPr/>
        </p:nvSpPr>
        <p:spPr>
          <a:xfrm>
            <a:off x="2128170" y="4931145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CE046A-F538-4836-08F6-8E8B464E7714}"/>
              </a:ext>
            </a:extLst>
          </p:cNvPr>
          <p:cNvSpPr txBox="1"/>
          <p:nvPr/>
        </p:nvSpPr>
        <p:spPr>
          <a:xfrm>
            <a:off x="2141422" y="5514240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9931146" cy="4931228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2006–2010,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B.S.,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2010–2016,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Brain&amp;Cognitive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Sciences,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016–2020,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Postdoc,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Minnesota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2020.01-09,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Postdoc,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NIMH,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NIH.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2020.09-present,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Jiao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</a:endParaRPr>
          </a:p>
          <a:p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Who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am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?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4A3F5E3-0911-1FBC-6138-83182FFD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46" y="3209269"/>
            <a:ext cx="1472163" cy="92010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419A1466-D2A3-567B-E7AF-8988E175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22" y="2182713"/>
            <a:ext cx="1602887" cy="757192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2627E7B-5EF2-EA67-A1B2-F0681F1A0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22" b="32095"/>
          <a:stretch/>
        </p:blipFill>
        <p:spPr>
          <a:xfrm>
            <a:off x="9825811" y="4450680"/>
            <a:ext cx="2137335" cy="641465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A601D018-AD66-DDE1-41B6-64B310692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444" y="1264158"/>
            <a:ext cx="2032000" cy="626787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D5FBE23-F762-65F8-0130-20AF495D4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589" y="5496568"/>
            <a:ext cx="2753711" cy="9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582C6A-0057-F7EF-3A0B-C613EE3EE78F}"/>
              </a:ext>
            </a:extLst>
          </p:cNvPr>
          <p:cNvSpPr txBox="1"/>
          <p:nvPr/>
        </p:nvSpPr>
        <p:spPr>
          <a:xfrm>
            <a:off x="2121064" y="1616790"/>
            <a:ext cx="759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Conservative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decision-maker</a:t>
            </a:r>
          </a:p>
          <a:p>
            <a:pPr marL="891586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pPr lvl="1"/>
            <a:r>
              <a:rPr kumimoji="1" lang="zh-CN" altLang="en-US" dirty="0"/>
              <a:t>  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Impulsive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decision-maker:</a:t>
            </a:r>
          </a:p>
          <a:p>
            <a:pPr marL="891586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CE046A-F538-4836-08F6-8E8B464E7714}"/>
              </a:ext>
            </a:extLst>
          </p:cNvPr>
          <p:cNvSpPr txBox="1"/>
          <p:nvPr/>
        </p:nvSpPr>
        <p:spPr>
          <a:xfrm>
            <a:off x="2032265" y="3565515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Speed-accuracy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  <a:r>
              <a:rPr kumimoji="1" lang="zh-CN" altLang="en-US" dirty="0"/>
              <a:t> </a:t>
            </a:r>
            <a:r>
              <a:rPr kumimoji="1" lang="en-US" altLang="zh-CN" dirty="0"/>
              <a:t>!!!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CED253-4DAB-9F79-C1DD-B0CA787F76C4}"/>
              </a:ext>
            </a:extLst>
          </p:cNvPr>
          <p:cNvSpPr txBox="1"/>
          <p:nvPr/>
        </p:nvSpPr>
        <p:spPr>
          <a:xfrm>
            <a:off x="1825231" y="4536202"/>
            <a:ext cx="81851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drift-diffusion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speed-accuracy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trade-off?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9AC6CE-8E44-9BB0-7586-8BEC7C2EA528}"/>
              </a:ext>
            </a:extLst>
          </p:cNvPr>
          <p:cNvSpPr txBox="1"/>
          <p:nvPr/>
        </p:nvSpPr>
        <p:spPr>
          <a:xfrm>
            <a:off x="1838483" y="5371089"/>
            <a:ext cx="81851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(pdm3.ipynb)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2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DE99E-01DA-5235-00E3-D80F1EDF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71" y="2511864"/>
            <a:ext cx="5971455" cy="21875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AFE2F-2C7F-8408-6E1E-88F89A944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85" y="2328824"/>
            <a:ext cx="4512586" cy="22003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55B4B6-FBC2-C7F1-3EDB-C3A31A2BAB5D}"/>
              </a:ext>
            </a:extLst>
          </p:cNvPr>
          <p:cNvSpPr txBox="1"/>
          <p:nvPr/>
        </p:nvSpPr>
        <p:spPr>
          <a:xfrm>
            <a:off x="1232452" y="1616765"/>
            <a:ext cx="39226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156AF-6F00-44FF-DA48-33941E248DB5}"/>
              </a:ext>
            </a:extLst>
          </p:cNvPr>
          <p:cNvSpPr txBox="1"/>
          <p:nvPr/>
        </p:nvSpPr>
        <p:spPr>
          <a:xfrm>
            <a:off x="7038492" y="1643270"/>
            <a:ext cx="39226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drift-diffusion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94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2-Summary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DD7303-1993-D70D-9E69-FD076248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reaction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distribution bears strong resemblance to the empirical reaction time data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Drift-diffusion model can well account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the speed-accuracy tradeoff in perceptual decision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impulsivity is associated with decision bounds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impulsive = low decision bound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conservative = high decision bound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2-real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data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DD7303-1993-D70D-9E69-FD076248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drift-diffusion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(PDM4.ipynb)</a:t>
            </a: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7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Applications-consumer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3758703-428F-2BE0-9A5B-EF54E377D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9544" y="2305296"/>
            <a:ext cx="9334500" cy="36957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B0104C-A10F-6209-A5DE-BFC85A1BF848}"/>
              </a:ext>
            </a:extLst>
          </p:cNvPr>
          <p:cNvSpPr txBox="1"/>
          <p:nvPr/>
        </p:nvSpPr>
        <p:spPr>
          <a:xfrm>
            <a:off x="3168203" y="1687132"/>
            <a:ext cx="57697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Consumer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00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Applications-consumer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 err="1">
                <a:solidFill>
                  <a:srgbClr val="FFC000"/>
                </a:solidFill>
              </a:rPr>
              <a:t>decisoins</a:t>
            </a:r>
            <a:endParaRPr lang="en-US" altLang="zh-CN" sz="4000" dirty="0">
              <a:solidFill>
                <a:srgbClr val="FFC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752871-5E68-1A24-971E-CE5EF283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65" y="1688206"/>
            <a:ext cx="7772400" cy="44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Applications-social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80CFD-8EF9-30F9-2A46-3B9D239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4" y="2040854"/>
            <a:ext cx="7772400" cy="25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Applications-social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726ED-785D-246A-9FCC-8317CBA1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5" y="1615601"/>
            <a:ext cx="4458335" cy="4116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FED6B6-FD51-44EF-A12C-536EC21A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49" y="1590708"/>
            <a:ext cx="4829410" cy="41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3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3000" dirty="0"/>
              <a:t>Section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1: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choice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subject makes a decision by counting dots moving to left/right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real experiments, we test many coherence levels and many stimulus durations in many trials</a:t>
            </a:r>
          </a:p>
          <a:p>
            <a:pPr marL="0" indent="0">
              <a:buNone/>
            </a:pPr>
            <a:endParaRPr kumimoji="1" lang="en-US" altLang="zh-CN" sz="3000" dirty="0"/>
          </a:p>
          <a:p>
            <a:r>
              <a:rPr kumimoji="1" lang="en-US" altLang="zh-CN" sz="3000" dirty="0"/>
              <a:t>Section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2: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choice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and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reaction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time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Drift-diffusion model can well account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speed-accuracy tradeoff in perceptual decision making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impulsivity is associated with decision bounds</a:t>
            </a:r>
          </a:p>
          <a:p>
            <a:pPr marL="1409689" lvl="2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impulsive = low decision bound</a:t>
            </a:r>
          </a:p>
          <a:p>
            <a:pPr marL="1409689" lvl="2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conservative = high decision bound</a:t>
            </a:r>
          </a:p>
          <a:p>
            <a:pPr lvl="1"/>
            <a:endParaRPr kumimoji="1" lang="zh-CN" altLang="en-US" sz="2466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8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Multi-subjects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hierarchical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drift-diffusion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</a:p>
          <a:p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easy-to-use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docker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image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Advanced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materials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66D0BC-60CF-24E0-88B9-18F554FD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" y="2443281"/>
            <a:ext cx="5022929" cy="31955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36CFF4-4DBA-FE42-C765-C715C1266C15}"/>
              </a:ext>
            </a:extLst>
          </p:cNvPr>
          <p:cNvSpPr txBox="1"/>
          <p:nvPr/>
        </p:nvSpPr>
        <p:spPr>
          <a:xfrm>
            <a:off x="4868238" y="2443281"/>
            <a:ext cx="569022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Preprint: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https://psyarxiv.com/6uzga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7F8E22-73E5-9030-4BA8-26876AE2EEB8}"/>
              </a:ext>
            </a:extLst>
          </p:cNvPr>
          <p:cNvSpPr txBox="1"/>
          <p:nvPr/>
        </p:nvSpPr>
        <p:spPr>
          <a:xfrm>
            <a:off x="4882525" y="2943343"/>
            <a:ext cx="62474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github.com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/hcp4715/dockerHDDM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45AEF-4D6C-A611-F37B-BD33BB75ECB1}"/>
              </a:ext>
            </a:extLst>
          </p:cNvPr>
          <p:cNvSpPr txBox="1"/>
          <p:nvPr/>
        </p:nvSpPr>
        <p:spPr>
          <a:xfrm>
            <a:off x="4911099" y="3457693"/>
            <a:ext cx="667280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dockerhub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hub.docker.com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/r/hcp4715/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hddm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D27CE2-9E3A-AAF7-6FBC-C392C526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099" y="3902090"/>
            <a:ext cx="1955356" cy="2494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7162B6-F613-E25B-BFB3-CA393ACF0040}"/>
              </a:ext>
            </a:extLst>
          </p:cNvPr>
          <p:cNvSpPr txBox="1"/>
          <p:nvPr/>
        </p:nvSpPr>
        <p:spPr>
          <a:xfrm>
            <a:off x="6873833" y="4605785"/>
            <a:ext cx="394715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Chuan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-Peng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Nanjing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Who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am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?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AE06CF9-B3EE-7CF5-D7AB-878592429B40}"/>
              </a:ext>
            </a:extLst>
          </p:cNvPr>
          <p:cNvSpPr txBox="1">
            <a:spLocks/>
          </p:cNvSpPr>
          <p:nvPr/>
        </p:nvSpPr>
        <p:spPr>
          <a:xfrm>
            <a:off x="6459011" y="1442489"/>
            <a:ext cx="4361265" cy="1295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500" dirty="0">
                <a:solidFill>
                  <a:srgbClr val="1F4D78"/>
                </a:solidFill>
              </a:rPr>
              <a:t>Research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directions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Cognitive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Computational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Neuroscience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Deep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Learning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and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Human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Vision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Computational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Psychiatry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01F2EF7-3A3F-434C-1886-912F7FCF672B}"/>
              </a:ext>
            </a:extLst>
          </p:cNvPr>
          <p:cNvSpPr/>
          <p:nvPr/>
        </p:nvSpPr>
        <p:spPr>
          <a:xfrm>
            <a:off x="293397" y="3161453"/>
            <a:ext cx="4952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1F4D78"/>
                </a:solidFill>
              </a:rPr>
              <a:t>Associate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Professor,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Principal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Investigator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BE28B41-8A8E-B983-A247-3B0474A3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8" y="4455952"/>
            <a:ext cx="4561033" cy="240204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9402025-3EB5-F9D0-9214-F2B6E9E290E7}"/>
              </a:ext>
            </a:extLst>
          </p:cNvPr>
          <p:cNvSpPr txBox="1"/>
          <p:nvPr/>
        </p:nvSpPr>
        <p:spPr>
          <a:xfrm>
            <a:off x="1180" y="3859757"/>
            <a:ext cx="6311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Laboratory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of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Cognitive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Computational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Neuroscience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and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Neuroimaging</a:t>
            </a:r>
          </a:p>
          <a:p>
            <a:pPr algn="ctr"/>
            <a:r>
              <a:rPr kumimoji="1" lang="en-US" altLang="zh-CN" sz="1500" dirty="0">
                <a:hlinkClick r:id="rId4"/>
              </a:rPr>
              <a:t>https://ruyuanzhang.github.io</a:t>
            </a:r>
            <a:endParaRPr kumimoji="1" lang="zh-CN" altLang="en-US" sz="15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D85940F-AE7D-F691-3682-BBEBBC62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063" y="3022353"/>
            <a:ext cx="3913159" cy="295647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479C013-C488-86DF-1328-CC868DED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490" y="1270627"/>
            <a:ext cx="1295201" cy="129520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32206A-4A59-FF4A-4E42-4499840B7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88" y="1212623"/>
            <a:ext cx="1295201" cy="12952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77D681D-E684-BE9D-83D2-3EC81EB86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80" y="2565828"/>
            <a:ext cx="3913159" cy="5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533399" indent="-457200"/>
            <a:r>
              <a:rPr kumimoji="1" lang="en-US" altLang="zh-CN" sz="3000" dirty="0"/>
              <a:t>Teaching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Materials</a:t>
            </a:r>
          </a:p>
          <a:p>
            <a:pPr marL="1066794" lvl="1" indent="-457200"/>
            <a:r>
              <a:rPr kumimoji="1" lang="en-US" altLang="zh-CN" sz="2466" dirty="0"/>
              <a:t>Prof.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Robert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Wilson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(U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Arizona):</a:t>
            </a:r>
            <a:r>
              <a:rPr kumimoji="1" lang="zh-CN" altLang="en-US" sz="2466" dirty="0"/>
              <a:t> </a:t>
            </a:r>
            <a:r>
              <a:rPr kumimoji="1" lang="en-US" altLang="zh-CN" sz="2466" dirty="0">
                <a:hlinkClick r:id="rId3"/>
              </a:rPr>
              <a:t>http://</a:t>
            </a:r>
            <a:r>
              <a:rPr kumimoji="1" lang="en-US" altLang="zh-CN" sz="2466" dirty="0" err="1">
                <a:hlinkClick r:id="rId3"/>
              </a:rPr>
              <a:t>u.arizona.edu</a:t>
            </a:r>
            <a:r>
              <a:rPr kumimoji="1" lang="en-US" altLang="zh-CN" sz="2466" dirty="0">
                <a:hlinkClick r:id="rId3"/>
              </a:rPr>
              <a:t>/~bob/web_NSCS344/</a:t>
            </a:r>
            <a:endParaRPr kumimoji="1" lang="en-US" altLang="zh-CN" sz="2466" dirty="0"/>
          </a:p>
          <a:p>
            <a:pPr marL="1066794" lvl="1" indent="-457200"/>
            <a:r>
              <a:rPr kumimoji="1" lang="en-US" altLang="zh-CN" sz="2466" dirty="0"/>
              <a:t>Prof.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Brenden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Lake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(NYU):</a:t>
            </a:r>
            <a:r>
              <a:rPr kumimoji="1" lang="zh-CN" altLang="en-US" sz="2466" dirty="0"/>
              <a:t> </a:t>
            </a:r>
            <a:r>
              <a:rPr kumimoji="1" lang="en-US" altLang="zh-CN" sz="2466" dirty="0">
                <a:hlinkClick r:id="rId4"/>
              </a:rPr>
              <a:t>https://brendenlake.github.io/CCM-site/</a:t>
            </a:r>
            <a:endParaRPr kumimoji="1" lang="en-US" altLang="zh-CN" sz="2466" dirty="0"/>
          </a:p>
          <a:p>
            <a:pPr marL="533399" indent="-457200"/>
            <a:endParaRPr kumimoji="1" lang="en-US" altLang="zh-CN" sz="3000" dirty="0"/>
          </a:p>
          <a:p>
            <a:pPr marL="533399" indent="-457200"/>
            <a:r>
              <a:rPr kumimoji="1" lang="en-US" altLang="zh-CN" sz="3000" dirty="0"/>
              <a:t>Collaborators</a:t>
            </a:r>
          </a:p>
          <a:p>
            <a:pPr marL="533399" indent="-457200"/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Acknowledgments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BC53FD-A65B-8A45-FBAD-71A1759D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0" y="3891556"/>
            <a:ext cx="1285104" cy="1639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B6360E-4AB0-A8C5-FA97-4E323C34A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881" y="3891556"/>
            <a:ext cx="1802340" cy="1660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48ABF6-9AAE-8890-E83E-A740BE2F8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830" y="3893368"/>
            <a:ext cx="1697093" cy="1635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F739C3-6DA6-9F0D-EC67-27B8A84831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59" r="16717"/>
          <a:stretch/>
        </p:blipFill>
        <p:spPr>
          <a:xfrm>
            <a:off x="2417355" y="3892094"/>
            <a:ext cx="1549196" cy="16595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6F7E0D-0DEE-0A8A-6209-D1A49C8FA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122" y="3873503"/>
            <a:ext cx="1549196" cy="16961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16224F3-B8CB-7A83-284A-A5E2D6971CD1}"/>
              </a:ext>
            </a:extLst>
          </p:cNvPr>
          <p:cNvSpPr txBox="1"/>
          <p:nvPr/>
        </p:nvSpPr>
        <p:spPr>
          <a:xfrm>
            <a:off x="391988" y="5587711"/>
            <a:ext cx="1766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Chuan</a:t>
            </a:r>
            <a:r>
              <a:rPr kumimoji="1" lang="en-US" altLang="zh-CN" sz="1500" dirty="0"/>
              <a:t>-Peng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Hu</a:t>
            </a:r>
          </a:p>
          <a:p>
            <a:pPr algn="ctr"/>
            <a:r>
              <a:rPr kumimoji="1" lang="en-US" altLang="zh-CN" sz="1500" dirty="0"/>
              <a:t>Nanjing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Normal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University</a:t>
            </a:r>
            <a:endParaRPr kumimoji="1" lang="zh-CN" altLang="en-US" sz="15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71025A-008D-5781-4B09-C47E687A9C5C}"/>
              </a:ext>
            </a:extLst>
          </p:cNvPr>
          <p:cNvSpPr txBox="1"/>
          <p:nvPr/>
        </p:nvSpPr>
        <p:spPr>
          <a:xfrm>
            <a:off x="2277938" y="5616286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Lei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Zhang</a:t>
            </a:r>
          </a:p>
          <a:p>
            <a:pPr algn="ctr"/>
            <a:r>
              <a:rPr kumimoji="1" lang="en-US" altLang="zh-CN" sz="1500" dirty="0"/>
              <a:t>Univ.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Birmingham</a:t>
            </a:r>
            <a:endParaRPr kumimoji="1" lang="zh-CN" altLang="en-US" sz="15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23634F-133D-E80F-84DD-ADDE48DCFE7F}"/>
              </a:ext>
            </a:extLst>
          </p:cNvPr>
          <p:cNvSpPr txBox="1"/>
          <p:nvPr/>
        </p:nvSpPr>
        <p:spPr>
          <a:xfrm>
            <a:off x="4335338" y="5644861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Haiyang</a:t>
            </a:r>
            <a:r>
              <a:rPr kumimoji="1" lang="zh-CN" altLang="en-US" sz="1500" dirty="0"/>
              <a:t> </a:t>
            </a:r>
            <a:r>
              <a:rPr kumimoji="1" lang="en-US" altLang="zh-CN" sz="1500" dirty="0" err="1"/>
              <a:t>Geng</a:t>
            </a:r>
            <a:endParaRPr kumimoji="1" lang="en-US" altLang="zh-CN" sz="1500" dirty="0"/>
          </a:p>
          <a:p>
            <a:pPr algn="ctr"/>
            <a:r>
              <a:rPr kumimoji="1" lang="en-US" altLang="zh-CN" sz="1500" dirty="0"/>
              <a:t>TCCI</a:t>
            </a:r>
            <a:endParaRPr kumimoji="1" lang="zh-CN" altLang="en-US" sz="15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9F3D9-7BFD-1C2C-4DF7-6EFB818BBB2C}"/>
              </a:ext>
            </a:extLst>
          </p:cNvPr>
          <p:cNvSpPr txBox="1"/>
          <p:nvPr/>
        </p:nvSpPr>
        <p:spPr>
          <a:xfrm>
            <a:off x="6435601" y="5644861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Alexander</a:t>
            </a:r>
            <a:r>
              <a:rPr kumimoji="1" lang="zh-CN" altLang="en-US" sz="1500" dirty="0"/>
              <a:t> </a:t>
            </a:r>
            <a:r>
              <a:rPr kumimoji="1" lang="en-US" altLang="zh-CN" sz="1500" dirty="0" err="1"/>
              <a:t>Fengler</a:t>
            </a:r>
            <a:endParaRPr kumimoji="1" lang="en-US" altLang="zh-CN" sz="1500" dirty="0"/>
          </a:p>
          <a:p>
            <a:pPr algn="ctr"/>
            <a:r>
              <a:rPr kumimoji="1" lang="en-US" altLang="zh-CN" sz="1500" dirty="0"/>
              <a:t>Brown</a:t>
            </a:r>
            <a:endParaRPr kumimoji="1" lang="zh-CN" altLang="en-US" sz="15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E8CE42-7BBB-ED13-FA9B-3F9AC9B79CB7}"/>
              </a:ext>
            </a:extLst>
          </p:cNvPr>
          <p:cNvSpPr txBox="1"/>
          <p:nvPr/>
        </p:nvSpPr>
        <p:spPr>
          <a:xfrm>
            <a:off x="8421563" y="5630573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Michael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Frank</a:t>
            </a:r>
          </a:p>
          <a:p>
            <a:pPr algn="ctr"/>
            <a:r>
              <a:rPr kumimoji="1" lang="en-US" altLang="zh-CN" sz="1500" dirty="0"/>
              <a:t>Brown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0440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tutorial:</a:t>
            </a:r>
            <a:r>
              <a:rPr lang="zh-CN" altLang="en-US" sz="1800" dirty="0"/>
              <a:t> </a:t>
            </a:r>
            <a:r>
              <a:rPr lang="en-US" altLang="zh-CN" sz="1800" dirty="0">
                <a:hlinkClick r:id="rId4"/>
              </a:rPr>
              <a:t>https://github.com/ruyuanzhang/20221210_CITUWORKSHOP</a:t>
            </a:r>
            <a:endParaRPr lang="en-US" altLang="zh-CN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Lab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page: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hlinkClick r:id="rId5"/>
              </a:rPr>
              <a:t>https://ruyuanzhang.github.io/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We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hire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Postdoc!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</a:rPr>
              <a:t>Cognitive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neuroscience,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computational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neuroscience,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neuroimaging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algn="l"/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Concluding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remarks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64173E-2099-E6DE-8CA8-88BD51DB1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603" y="3282244"/>
            <a:ext cx="4589942" cy="28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Goal: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hands-on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fitting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practice 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</a:p>
          <a:p>
            <a:endParaRPr kumimoji="1" lang="en-US" altLang="zh-CN" sz="3000" dirty="0"/>
          </a:p>
          <a:p>
            <a:r>
              <a:rPr kumimoji="1" lang="en-US" altLang="zh-CN" sz="3000" dirty="0"/>
              <a:t>Content:</a:t>
            </a:r>
            <a:r>
              <a:rPr kumimoji="1" lang="zh-CN" altLang="en-US" sz="3000" dirty="0"/>
              <a:t> </a:t>
            </a:r>
            <a:endParaRPr kumimoji="1" lang="en-US" altLang="zh-CN" sz="3000" dirty="0"/>
          </a:p>
          <a:p>
            <a:pPr lvl="1"/>
            <a:r>
              <a:rPr kumimoji="1" lang="en-US" altLang="zh-CN" sz="2466" dirty="0"/>
              <a:t>Section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1: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modeling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a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simple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perceptual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choice</a:t>
            </a:r>
          </a:p>
          <a:p>
            <a:pPr lvl="1"/>
            <a:r>
              <a:rPr kumimoji="1" lang="en-US" altLang="zh-CN" sz="2500" dirty="0"/>
              <a:t>Section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2: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modeling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perceptual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choice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and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reaction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time</a:t>
            </a:r>
            <a:endParaRPr kumimoji="1" lang="zh-CN" altLang="en-US" sz="25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12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 </a:t>
            </a:r>
            <a:r>
              <a:rPr kumimoji="1" lang="en-US" altLang="zh-CN" sz="3000" dirty="0">
                <a:solidFill>
                  <a:srgbClr val="00B0F0"/>
                </a:solidFill>
              </a:rPr>
              <a:t>perceptual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choice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8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making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9633C-5FC9-3323-D06C-8DB22A5E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45" y="2757836"/>
            <a:ext cx="2502195" cy="22802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C1452D-8987-EEA2-15FB-8204A92673FC}"/>
              </a:ext>
            </a:extLst>
          </p:cNvPr>
          <p:cNvSpPr txBox="1"/>
          <p:nvPr/>
        </p:nvSpPr>
        <p:spPr>
          <a:xfrm>
            <a:off x="141538" y="2454659"/>
            <a:ext cx="35564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(RDM)</a:t>
            </a:r>
            <a:endParaRPr kumimoji="1" lang="zh-CN" altLang="en-US" dirty="0"/>
          </a:p>
        </p:txBody>
      </p:sp>
      <p:pic>
        <p:nvPicPr>
          <p:cNvPr id="11" name="coh10Right_new.mp4">
            <a:hlinkClick r:id="" action="ppaction://media"/>
            <a:extLst>
              <a:ext uri="{FF2B5EF4-FFF2-40B4-BE49-F238E27FC236}">
                <a16:creationId xmlns:a16="http://schemas.microsoft.com/office/drawing/2014/main" id="{86052372-3C34-A27D-EAE6-DC019ADB6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56377" y="3022600"/>
            <a:ext cx="1892300" cy="1892300"/>
          </a:xfrm>
          <a:prstGeom prst="rect">
            <a:avLst/>
          </a:prstGeom>
        </p:spPr>
      </p:pic>
      <p:pic>
        <p:nvPicPr>
          <p:cNvPr id="12" name="coh50Left_new.mp4">
            <a:hlinkClick r:id="" action="ppaction://media"/>
            <a:extLst>
              <a:ext uri="{FF2B5EF4-FFF2-40B4-BE49-F238E27FC236}">
                <a16:creationId xmlns:a16="http://schemas.microsoft.com/office/drawing/2014/main" id="{E6B4F5F0-C269-BC38-B7E6-6B7671F910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9399" y="3022600"/>
            <a:ext cx="1892300" cy="1892300"/>
          </a:xfrm>
          <a:prstGeom prst="rect">
            <a:avLst/>
          </a:prstGeom>
        </p:spPr>
      </p:pic>
      <p:pic>
        <p:nvPicPr>
          <p:cNvPr id="13" name="coh100Left_new.mp4">
            <a:hlinkClick r:id="" action="ppaction://media"/>
            <a:extLst>
              <a:ext uri="{FF2B5EF4-FFF2-40B4-BE49-F238E27FC236}">
                <a16:creationId xmlns:a16="http://schemas.microsoft.com/office/drawing/2014/main" id="{6FCB71BB-5EA2-C1D9-CD71-F0613FA204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83318" y="3022600"/>
            <a:ext cx="1892300" cy="18923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2F8B96-630E-BCE2-E886-81623E056192}"/>
              </a:ext>
            </a:extLst>
          </p:cNvPr>
          <p:cNvSpPr txBox="1"/>
          <p:nvPr/>
        </p:nvSpPr>
        <p:spPr>
          <a:xfrm>
            <a:off x="3812302" y="2540974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B7A469B-5D66-8847-0449-C0D0F0F380AB}"/>
              </a:ext>
            </a:extLst>
          </p:cNvPr>
          <p:cNvSpPr/>
          <p:nvPr/>
        </p:nvSpPr>
        <p:spPr>
          <a:xfrm>
            <a:off x="44704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27056-A822-19EC-10F2-B675830C9CC8}"/>
              </a:ext>
            </a:extLst>
          </p:cNvPr>
          <p:cNvSpPr txBox="1"/>
          <p:nvPr/>
        </p:nvSpPr>
        <p:spPr>
          <a:xfrm>
            <a:off x="4264715" y="52478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A9BD8-969E-19AB-C3CD-72D4C3ED0476}"/>
              </a:ext>
            </a:extLst>
          </p:cNvPr>
          <p:cNvSpPr txBox="1"/>
          <p:nvPr/>
        </p:nvSpPr>
        <p:spPr>
          <a:xfrm>
            <a:off x="6657102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50%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E7D2E-3B43-D7CE-3482-B84283386FE3}"/>
              </a:ext>
            </a:extLst>
          </p:cNvPr>
          <p:cNvSpPr txBox="1"/>
          <p:nvPr/>
        </p:nvSpPr>
        <p:spPr>
          <a:xfrm>
            <a:off x="9596027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10%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B3B6C1-D9C4-3432-774F-556C51A218F9}"/>
              </a:ext>
            </a:extLst>
          </p:cNvPr>
          <p:cNvSpPr txBox="1"/>
          <p:nvPr/>
        </p:nvSpPr>
        <p:spPr>
          <a:xfrm>
            <a:off x="3746592" y="2069920"/>
            <a:ext cx="85041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Coherence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</a:t>
            </a:r>
            <a:endParaRPr kumimoji="1" lang="zh-CN" altLang="en-US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8C10743C-893D-E7B7-0673-3D598C96D718}"/>
              </a:ext>
            </a:extLst>
          </p:cNvPr>
          <p:cNvSpPr/>
          <p:nvPr/>
        </p:nvSpPr>
        <p:spPr>
          <a:xfrm>
            <a:off x="7289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A21CFE-1484-3EEB-BCBB-A98AE340CFD5}"/>
              </a:ext>
            </a:extLst>
          </p:cNvPr>
          <p:cNvSpPr txBox="1"/>
          <p:nvPr/>
        </p:nvSpPr>
        <p:spPr>
          <a:xfrm>
            <a:off x="7103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8BDF8D8-E2C2-8033-6F02-7FE445712E05}"/>
              </a:ext>
            </a:extLst>
          </p:cNvPr>
          <p:cNvSpPr/>
          <p:nvPr/>
        </p:nvSpPr>
        <p:spPr>
          <a:xfrm rot="10800000">
            <a:off x="10210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A8EA8E-D23E-2FEE-0A22-A25B9DB5364A}"/>
              </a:ext>
            </a:extLst>
          </p:cNvPr>
          <p:cNvSpPr txBox="1"/>
          <p:nvPr/>
        </p:nvSpPr>
        <p:spPr>
          <a:xfrm>
            <a:off x="10024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Left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2AC1AE6-05F0-9C60-4413-0CDBDEB80352}"/>
              </a:ext>
            </a:extLst>
          </p:cNvPr>
          <p:cNvCxnSpPr/>
          <p:nvPr/>
        </p:nvCxnSpPr>
        <p:spPr>
          <a:xfrm>
            <a:off x="4083318" y="5736066"/>
            <a:ext cx="766535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377256D-C1DC-78B1-ED21-1011F554094F}"/>
              </a:ext>
            </a:extLst>
          </p:cNvPr>
          <p:cNvSpPr txBox="1"/>
          <p:nvPr/>
        </p:nvSpPr>
        <p:spPr>
          <a:xfrm>
            <a:off x="3236015" y="57431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Easy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28E212-9ADB-5E67-D35D-A9D7DE4EB44B}"/>
              </a:ext>
            </a:extLst>
          </p:cNvPr>
          <p:cNvSpPr txBox="1"/>
          <p:nvPr/>
        </p:nvSpPr>
        <p:spPr>
          <a:xfrm>
            <a:off x="10284515" y="57939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0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9" grpId="0"/>
      <p:bldP spid="2" grpId="0"/>
      <p:bldP spid="14" grpId="0" animBg="1"/>
      <p:bldP spid="15" grpId="0"/>
      <p:bldP spid="16" grpId="0"/>
      <p:bldP spid="17" grpId="0"/>
      <p:bldP spid="19" grpId="0"/>
      <p:bldP spid="20" grpId="0" animBg="1"/>
      <p:bldP spid="21" grpId="0"/>
      <p:bldP spid="22" grpId="0" animBg="1"/>
      <p:bldP spid="23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1AACC2-AB09-4A26-7C1A-9E5204BC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9" y="1234044"/>
            <a:ext cx="5652655" cy="3213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B99545-1FCE-A264-ADB6-940D07126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535" y="3041429"/>
            <a:ext cx="5887790" cy="23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7D234-9CDA-3E28-B0A5-29463BE9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0" y="1602518"/>
            <a:ext cx="4236348" cy="40129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47F37D-1842-7B60-7860-D378C5FC5B3C}"/>
              </a:ext>
            </a:extLst>
          </p:cNvPr>
          <p:cNvSpPr txBox="1"/>
          <p:nvPr/>
        </p:nvSpPr>
        <p:spPr>
          <a:xfrm>
            <a:off x="5512892" y="3019201"/>
            <a:ext cx="607101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20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37EABAB-9442-1119-532A-AB6E36B1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How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can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we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such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effect??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74408"/>
      </p:ext>
    </p:extLst>
  </p:cSld>
  <p:clrMapOvr>
    <a:masterClrMapping/>
  </p:clrMapOvr>
</p:sld>
</file>

<file path=ppt/theme/theme1.xml><?xml version="1.0" encoding="utf-8"?>
<a:theme xmlns:a="http://schemas.openxmlformats.org/drawingml/2006/main" name="A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90820_sjtu_Psy copy" id="{BE6AFD84-5E4B-C34B-BEF3-96C7171D0AF3}" vid="{3F8F7B6B-6CC8-9F47-A322-E66F6E0FCC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</Template>
  <TotalTime>633</TotalTime>
  <Words>919</Words>
  <Application>Microsoft Macintosh PowerPoint</Application>
  <PresentationFormat>自定义</PresentationFormat>
  <Paragraphs>246</Paragraphs>
  <Slides>31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Arial</vt:lpstr>
      <vt:lpstr>Calibri</vt:lpstr>
      <vt:lpstr>AI</vt:lpstr>
      <vt:lpstr>Computational Modeling of Human Perceptual Decision-Making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psychiatry and neuroimaging</dc:title>
  <dc:creator>Ru-Yuan Zhang</dc:creator>
  <cp:lastModifiedBy>Ru-Yuan Zhang</cp:lastModifiedBy>
  <cp:revision>190</cp:revision>
  <dcterms:created xsi:type="dcterms:W3CDTF">2020-11-17T12:41:46Z</dcterms:created>
  <dcterms:modified xsi:type="dcterms:W3CDTF">2022-12-10T08:14:39Z</dcterms:modified>
</cp:coreProperties>
</file>